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82" r:id="rId3"/>
    <p:sldId id="259" r:id="rId4"/>
    <p:sldId id="261" r:id="rId5"/>
    <p:sldId id="260" r:id="rId6"/>
    <p:sldId id="262" r:id="rId7"/>
    <p:sldId id="263" r:id="rId8"/>
    <p:sldId id="316" r:id="rId9"/>
    <p:sldId id="265" r:id="rId10"/>
    <p:sldId id="266" r:id="rId11"/>
    <p:sldId id="267" r:id="rId12"/>
    <p:sldId id="302" r:id="rId13"/>
    <p:sldId id="305" r:id="rId14"/>
    <p:sldId id="303" r:id="rId15"/>
    <p:sldId id="312" r:id="rId16"/>
    <p:sldId id="268" r:id="rId17"/>
    <p:sldId id="308" r:id="rId18"/>
    <p:sldId id="309" r:id="rId19"/>
    <p:sldId id="310" r:id="rId20"/>
    <p:sldId id="311" r:id="rId21"/>
    <p:sldId id="313" r:id="rId22"/>
    <p:sldId id="314" r:id="rId23"/>
    <p:sldId id="315" r:id="rId24"/>
    <p:sldId id="304" r:id="rId25"/>
    <p:sldId id="269" r:id="rId26"/>
    <p:sldId id="279" r:id="rId27"/>
    <p:sldId id="280" r:id="rId28"/>
    <p:sldId id="281" r:id="rId29"/>
    <p:sldId id="283" r:id="rId30"/>
    <p:sldId id="291" r:id="rId31"/>
    <p:sldId id="284" r:id="rId32"/>
    <p:sldId id="292" r:id="rId33"/>
    <p:sldId id="296" r:id="rId34"/>
    <p:sldId id="293" r:id="rId35"/>
    <p:sldId id="298" r:id="rId36"/>
    <p:sldId id="297" r:id="rId37"/>
    <p:sldId id="299" r:id="rId38"/>
    <p:sldId id="300" r:id="rId39"/>
    <p:sldId id="272" r:id="rId40"/>
    <p:sldId id="301" r:id="rId41"/>
    <p:sldId id="306" r:id="rId42"/>
    <p:sldId id="307" r:id="rId4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01AD739-FE70-40EA-A6DF-6ADED5F9F545}">
          <p14:sldIdLst>
            <p14:sldId id="282"/>
            <p14:sldId id="259"/>
            <p14:sldId id="261"/>
            <p14:sldId id="260"/>
            <p14:sldId id="262"/>
            <p14:sldId id="263"/>
            <p14:sldId id="316"/>
          </p14:sldIdLst>
        </p14:section>
        <p14:section name="Untitled Section" id="{6FF15193-1324-4084-ACDC-576BDC8802A1}">
          <p14:sldIdLst>
            <p14:sldId id="265"/>
            <p14:sldId id="266"/>
            <p14:sldId id="267"/>
            <p14:sldId id="302"/>
            <p14:sldId id="305"/>
            <p14:sldId id="303"/>
            <p14:sldId id="312"/>
            <p14:sldId id="268"/>
            <p14:sldId id="308"/>
            <p14:sldId id="309"/>
            <p14:sldId id="310"/>
            <p14:sldId id="311"/>
            <p14:sldId id="313"/>
            <p14:sldId id="314"/>
            <p14:sldId id="315"/>
            <p14:sldId id="304"/>
            <p14:sldId id="269"/>
            <p14:sldId id="279"/>
            <p14:sldId id="280"/>
            <p14:sldId id="281"/>
            <p14:sldId id="283"/>
            <p14:sldId id="291"/>
            <p14:sldId id="284"/>
            <p14:sldId id="292"/>
            <p14:sldId id="296"/>
            <p14:sldId id="293"/>
            <p14:sldId id="298"/>
            <p14:sldId id="297"/>
            <p14:sldId id="299"/>
            <p14:sldId id="300"/>
            <p14:sldId id="272"/>
            <p14:sldId id="301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esan mahavai" initials="v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10" autoAdjust="0"/>
    <p:restoredTop sz="94660"/>
  </p:normalViewPr>
  <p:slideViewPr>
    <p:cSldViewPr showGuides="1">
      <p:cViewPr>
        <p:scale>
          <a:sx n="80" d="100"/>
          <a:sy n="80" d="100"/>
        </p:scale>
        <p:origin x="-1378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608A410-BBE1-47CA-9AAC-C6B4BDDC6DB1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56066CF-B042-4367-8EDC-EA968E0E2CFF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35BEB-BD59-4D2B-AF7B-72C5BEE1E426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8CEB3-D8CB-4907-911D-03296791883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C0950-B7C8-412C-868F-B10D255D8D4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13731-230F-401E-BE56-D7074CF49A8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33A13-99F7-40FC-AC2B-E3F4EA088C88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B1C06-FBF2-46EA-A0BB-99488F81405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3C242-572E-486B-8CCA-D879416062DD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97DE1E-D6FE-40BA-AF0C-65DAD830CC7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D5332-DD2A-4C10-AEE9-6C44FB2EF30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2ABB0-C1A4-45FA-8E94-2466800F55F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51CB7-A4AA-4061-B93C-B9F125088322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140C8-28E8-4F72-B549-CF8248F54CD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AC03E-6583-4DF7-96E4-923B7E55DE6A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1765F-1739-4365-82C0-D18278C39FE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9CD8A-0D0E-4E5D-A680-F0417C26B456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A78BBC-3521-40E0-A88A-7455C18BD41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BA803-A39A-47C3-A30D-07FDEAF85E5A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91FE0-4AC2-46E9-AA30-05041C05842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4F8DE-39C2-429C-A2CB-CFDF43650C61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FE218-E6ED-4D36-B38F-999AED77061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BCC49-CE7F-4554-99F2-02A9C2CFD085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2C936-98E6-4DCA-81C0-06EC935E0E2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2223156-1842-4378-84DD-83CA1D6E8EF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5D1BCF6-C062-4A03-86D0-ED314EDDA13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895350"/>
            <a:ext cx="7772400" cy="2514600"/>
          </a:xfrm>
        </p:spPr>
        <p:txBody>
          <a:bodyPr/>
          <a:lstStyle/>
          <a:p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PROJECT REVIEW </a:t>
            </a:r>
            <a:r>
              <a:rPr lang="en-US" altLang="en-US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 VIII</a:t>
            </a:r>
            <a:b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No:09</a:t>
            </a: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CREDIT CARD FRAUD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1600" dirty="0" smtClean="0"/>
              <a:t> </a:t>
            </a:r>
            <a:b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Domain: Cybersecurity</a:t>
            </a:r>
            <a:endParaRPr lang="en-US" alt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105150"/>
            <a:ext cx="7848600" cy="16192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 Members                                                                                          Guided By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Venkatesan A-812421104115                                             Mr. Ramachandran ,AP/CSE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Vignesh A-812421104118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Ajay A-812421104301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fontAlgn="auto">
              <a:spcAft>
                <a:spcPts val="0"/>
              </a:spcAft>
              <a:buAutoNum type="arabicPeriod"/>
              <a:defRPr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Eliyas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N-812421104305			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550"/>
            <a:ext cx="80772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4E52BA4-1E53-432A-962B-810CBB975383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6/03/2025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DESCRIPTION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 – Used for designing the e-commerce website and creating an interactive user interface.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Framework: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(Python) – Handles authentication, transaction processing, and face recognition integration.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– Stores user details, transaction history, and facial recognition data securely.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Library: 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FSDK</a:t>
            </a: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– Captures, processes, and verifies facial features for authentication.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(Open Source Computer Vision Library)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Detection: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uses algorithms like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Cascade detector to locate faces in images or video streams.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prepares images for facial recognition by resizing, converting to grayscale and reducing noise.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SDKs: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seamlessly integrates with tools like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feeding cleaned and aligned face data for accurate feature extraction.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Fast: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open source, highly optimized in C/C++, and supported in Python, making it efficient for deployment in real-time applications.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04_55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19150"/>
            <a:ext cx="7095358" cy="3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432435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Concept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457200" y="206375"/>
            <a:ext cx="8229600" cy="612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PICTURE</a:t>
            </a:r>
            <a:r>
              <a:rPr kumimoji="0" lang="en-US" alt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REPRESENTATION</a:t>
            </a:r>
            <a:endParaRPr kumimoji="0" lang="en-US" altLang="en-US" sz="2400" b="1" i="0" u="none" strike="noStrike" kern="1200" cap="none" spc="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(FSDK)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 Detection: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key facial points (e.g., eyes, nose, mouth) to accurately map the user's face.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converts the facial landmarks into a biometric feature vector (template), which is stored in a .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Face Recognition: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authentication, FSDK compares live face data with the stored template in real time for instant verification.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and Speed: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performance, it provides reliable results even with minor variations in lighting, pose, or facial expressions.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23_10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590550"/>
            <a:ext cx="4800600" cy="386715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457200" y="206375"/>
            <a:ext cx="8229600" cy="612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EXPLANATION</a:t>
            </a:r>
            <a:endParaRPr kumimoji="0" lang="en-US" altLang="en-US" sz="2400" b="1" i="0" u="none" strike="noStrike" kern="1200" cap="none" spc="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Subspace Representation: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face image of a person as a subspace, capturing variations in lighting, pose, and expression.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Manifold-Based Matching: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facial subspaces as points on a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manifold, using geometric distances rather than raw feature vectors.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Offers higher recognition precision than traditional methods by analyzing face patterns in a multi-dimensional space.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Variations: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resilient to real-world conditions, such as changes in camera angles or facial expressions.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Subspace Matching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AutoNum type="arabicPeriod"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 Features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AutoNum type="arabicPeriod"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key points on the face detected by tools like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Dlib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Eyes (inner &amp; outer corners)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Eyebrows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Nose tip &amp; base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Mouth corners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Jawline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landmarks are turned into numerical coordinates (x, y) used for analysis.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Facial Feature Vectors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converted into a feature vector (e.g., 128 ).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vectors represent the shape and structure of the face.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Multiple Samples as a Subspace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using a single image, several face vectors of the same user (from different angles, lighting, expressions) are grouped.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vectors span a low-dimensional subspace (e.g., 3D 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subspace becomes a "point" on the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manifold.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Subspace Basis Matrix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matrix representation of the subspace derived using techniques like PCA (Principal Component Analysis).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holds the principal components (eigenvectors) of the face data set.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Geodesic Distance Between Subspaces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calculates the geodesic distance between: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live face subspace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stored (registered) face subspace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distances = higher match probability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7_40_21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57150"/>
            <a:ext cx="5143500" cy="3943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3562350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Geodesic Distance Between Subspaces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457200" y="206375"/>
            <a:ext cx="8229600" cy="612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PICTURE</a:t>
            </a:r>
            <a:r>
              <a:rPr kumimoji="0" lang="en-US" alt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REPRESENTATION</a:t>
            </a:r>
            <a:endParaRPr kumimoji="0" lang="en-US" altLang="en-US" sz="2400" b="1" i="0" u="none" strike="noStrike" kern="1200" cap="none" spc="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49580" y="1025525"/>
            <a:ext cx="8229600" cy="3657600"/>
          </a:xfrm>
        </p:spPr>
        <p:txBody>
          <a:bodyPr/>
          <a:lstStyle/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 where products are stored in a database.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requires OTP verification first.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OTP verification, face recognition is performed.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secure, fraud-proof transactions with biometric security.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risks associated with stolen card details and OTP hacks.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(Principal Component Analysis)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images are usually high-dimensional (e.g., 100x100 pixels = 10,000 values).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all of these values are useful — many are redundant or noisy.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 transforms this high-dimensional data into a smaller set of values (called principal components) that still represent the essential face features.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eigenvector is a special type of vector in linear algebra.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you multiply a matrix by one of its eigenvectors, the result is just a scaled version of that eigenvector.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represent patterns in faces: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might represent the distance between eyes.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might capture nose width.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T Image May 16, 2025, 08_35_12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762000"/>
            <a:ext cx="6677025" cy="379095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457200" y="206375"/>
            <a:ext cx="8229600" cy="612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PICTURE</a:t>
            </a:r>
            <a:r>
              <a:rPr kumimoji="0" lang="en-US" alt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REPRESENTATION</a:t>
            </a:r>
            <a:endParaRPr kumimoji="0" lang="en-US" altLang="en-US" sz="2400" b="1" i="0" u="none" strike="noStrike" kern="1200" cap="none" spc="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METHOD DESCRIPTION</a:t>
            </a: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811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Anti-Spoofing Mechanism: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Differentiates between a real human face and fake media (e.g., photos, videos, masks) using movement and texture cues.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Motion-Based Techniques: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Detects eye blinks, head turns, or facial expressions in real time to confirm that the subject is live.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Texture &amp; Depth Analysis: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surface texture patterns and 3D depth sensing to identify flat or artificial surfaces used in spoof attacks.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Detection: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checks during the authentication phase without delaying the user's experience.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Recognize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Payment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964406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logs in using a username and password.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Employee/Product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adds employee and product details.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Details: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Admin/employee views user booking information.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User Details: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accesses user information like name, email, and contact details.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create an account by providing required details.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log in using a username and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and OTP for User Verification.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browse, view, and buy products, with purchase details sent to the admin.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&amp; Authentication Module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verifies the user’s face; if matched, payment is approved; if not, it is denied.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</a:t>
            </a:r>
            <a:endParaRPr lang="en-US" dirty="0"/>
          </a:p>
        </p:txBody>
      </p:sp>
      <p:pic>
        <p:nvPicPr>
          <p:cNvPr id="8" name="Picture 7" descr="Screenshot (11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819150"/>
            <a:ext cx="64008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user registration</a:t>
            </a:r>
            <a:endParaRPr lang="en-US" dirty="0"/>
          </a:p>
        </p:txBody>
      </p:sp>
      <p:pic>
        <p:nvPicPr>
          <p:cNvPr id="9" name="Picture 8" descr="Screenshot (1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2950"/>
            <a:ext cx="64008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9335"/>
            <a:ext cx="8229600" cy="3657600"/>
          </a:xfrm>
        </p:spPr>
        <p:txBody>
          <a:bodyPr/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multi-layered security approach integrating biometric authentication is needed to prevent unauthorized transactions and real-time fraud in traditional payment systems.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user face live recognition </a:t>
            </a:r>
            <a:endParaRPr lang="en-US" dirty="0"/>
          </a:p>
        </p:txBody>
      </p:sp>
      <p:pic>
        <p:nvPicPr>
          <p:cNvPr id="8" name="Picture 7" descr="Screenshot (118.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742950"/>
            <a:ext cx="6400800" cy="3600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User login</a:t>
            </a:r>
            <a:endParaRPr lang="en-US" dirty="0"/>
          </a:p>
        </p:txBody>
      </p:sp>
      <p:pic>
        <p:nvPicPr>
          <p:cNvPr id="8" name="Picture 7" descr="Screenshot (1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19150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5980" y="432395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OTP verification for login process</a:t>
            </a:r>
            <a:endParaRPr lang="en-US" dirty="0"/>
          </a:p>
        </p:txBody>
      </p:sp>
      <p:pic>
        <p:nvPicPr>
          <p:cNvPr id="9" name="Picture 8" descr="Screenshot (1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42950"/>
            <a:ext cx="64008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Searching </a:t>
            </a:r>
            <a:r>
              <a:rPr lang="en-US" dirty="0"/>
              <a:t>page</a:t>
            </a:r>
            <a:endParaRPr lang="en-US" dirty="0"/>
          </a:p>
        </p:txBody>
      </p:sp>
      <p:pic>
        <p:nvPicPr>
          <p:cNvPr id="8" name="Picture 7" descr="Screenshot (12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6762"/>
            <a:ext cx="6324600" cy="3557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Cart page</a:t>
            </a:r>
            <a:endParaRPr lang="en-US" dirty="0"/>
          </a:p>
        </p:txBody>
      </p:sp>
      <p:pic>
        <p:nvPicPr>
          <p:cNvPr id="9" name="Picture 8" descr="Screenshot (12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19150"/>
            <a:ext cx="6248400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Credit card information </a:t>
            </a:r>
            <a:r>
              <a:rPr lang="en-US" dirty="0"/>
              <a:t>page</a:t>
            </a:r>
            <a:endParaRPr lang="en-US" dirty="0"/>
          </a:p>
        </p:txBody>
      </p:sp>
      <p:pic>
        <p:nvPicPr>
          <p:cNvPr id="10" name="Picture 9" descr="Screenshot (12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66750"/>
            <a:ext cx="6629400" cy="3729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Face recognition </a:t>
            </a:r>
            <a:r>
              <a:rPr lang="en-US" dirty="0"/>
              <a:t>page</a:t>
            </a:r>
            <a:endParaRPr lang="en-US" dirty="0"/>
          </a:p>
        </p:txBody>
      </p:sp>
      <p:pic>
        <p:nvPicPr>
          <p:cNvPr id="8" name="Picture 7" descr="Screenshot (12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19150"/>
            <a:ext cx="64008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4400550"/>
            <a:ext cx="5257800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Payment Success </a:t>
            </a:r>
            <a:r>
              <a:rPr lang="en-US" dirty="0"/>
              <a:t>page</a:t>
            </a:r>
            <a:endParaRPr lang="en-US" dirty="0"/>
          </a:p>
        </p:txBody>
      </p:sp>
      <p:pic>
        <p:nvPicPr>
          <p:cNvPr id="9" name="Picture 8" descr="Screenshot (12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2950"/>
            <a:ext cx="6400800" cy="3600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1000" y="1123950"/>
            <a:ext cx="8534400" cy="294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/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Sahu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Aanchal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G. M.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Harshvardhan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Mahendra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Gourisaria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"A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dualapproach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forcreditcardfrauddetectionusingneuralnetworkanddataminingtechniques."In 2020IEEE 17th India council international conference (INDICON), pp. 1-7.IEEE, 2020.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Panda,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Agyan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BharathYadlapalli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Zhou. "Credit card fraud detection through machine learning algorithm." Big Data and Computing Visions 1, no. 3 (2021): 140-145.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Aziz,Amir,andHamidGhous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FraudulentTransactionsDetectioninCreditCardbyusing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Mining Methods: A Review." INTERNATIONAL JOURNAL OF SCIENTIFIC PROGRESS AND RESEARCH (IJSPR) 79, no. 179 (2021).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Ankit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Akash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Mehta. "Comparative Study of Machine Learning Based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ClassificationTechniquesforCredit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CardFraudDetection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."In2021InternationalConference on Data Analytics for Business and Industry (ICDABI), pp. 53-59.IEEE, 2021.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1000" y="1047750"/>
            <a:ext cx="8534400" cy="325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Mienye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IbomoiyeDomor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NobertJere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"Deep learning for credit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cardfraud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detection: A review of algorithms, challenges, and solutions."IEEE Access (2024).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Singh,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Gurpreet,DivyanshiKaushik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HritikHanda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GagandeepKaur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SunilKumar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Chawla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Ahmed. "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BioPay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 secure payment gateway through biometrics." Journal of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Information Management 7, no. 2 (2021): 65-76.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Tiwari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Pooja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Simran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Mehta,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NishthaSakhuja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Jitendra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Ashutosh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Kumar Singh. "Credit card fraud detection using machine learning: a study."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arXiv:2108.10005 (2021).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Kumar,Sheo,VinitKumarGunjan,MohdDilshadAnsari,andRashmiPathak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CreditCard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Fraud Detection Using Support Vector Machine." In Proceedings of the 2nd International Conference on Recent Trends in Machine Learning,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Smart Cities and Applications: ICMISC 2021, pp. 27-37. Springer Singapore, 2022.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payment security by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  <a:r>
              <a:rPr lang="en-US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fraudulent transactions and unauthorized purchases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 seamless user experience while maintaining strong security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robust fraud prevention system with real-time checks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e-commerce security by reducing identity theft risks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1000" y="742950"/>
            <a:ext cx="85344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(Face Detection and Preprocessing)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Singh, D. and Singh, M., 2020. Investigation of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face detection using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features. International Journal of Computer Applications, 975:8887.</a:t>
            </a:r>
            <a:b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 10.5120/ijca2020919985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(Feature Extraction and Recognition)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Hjelmås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E. and Low, B.K., 2001. Face detection: A survey. Computer Vision and Image Understanding, 83(3), pp.236–274.</a:t>
            </a:r>
            <a:b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 10.1006/cviu.2001.0921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(Subspace Learning and Face Matching)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Hamm, J. and Lee, D.D., 2008.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analysis: a unifying view on subspace-based learning. In Advances in Neural Information Processing Systems, 21.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REFERENCES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1000" y="1047750"/>
            <a:ext cx="8534400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Liveness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(Anti-Spoofing in Face Biometrics)</a:t>
            </a:r>
            <a:endParaRPr lang="en-US" alt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Määttä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Hadid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Pietikäinen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M., 2011. Face spoofing detection from single images using micro-texture analysis. IEEE International Joint Conference on Biometrics (IJCB), pp.1-7.</a:t>
            </a:r>
            <a:b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 10.1109/IJCB.2011.6117510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5. .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(Biometric Template Storage)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Jain, A.K., Ross, A. and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Nandakumar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K., 2011. Introduction to biometrics. Springer Science &amp; Business Media.</a:t>
            </a:r>
            <a:b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ISBN: 978-0-387-77326-1</a:t>
            </a:r>
            <a:b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(Discusses secure biometric template formats, including binary file storage such as .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Multi-Factor Authentication –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OTP verification and face recognition to prevent unauthorized transactions.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for Accuracy – Ensures only the rightful cardholder completes payments by analyzing facial features.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Technology Stack – Uses Flask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smtClean="0"/>
              <a:t> </a:t>
            </a:r>
            <a:r>
              <a:rPr lang="en-US" alt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FaceSDK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(FSDK),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MySQL for secure and real-time transaction processing.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Prevention &amp; User Trust – Reduces identity theft and unauthorized access, enhancing e-commerce security and customer confidence.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9113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674530"/>
            <a:ext cx="612775" cy="612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0200" y="1839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Product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81400" y="1839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Booking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86399" y="1839913"/>
            <a:ext cx="1752599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User Detail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0" y="1499870"/>
            <a:ext cx="4343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6000" y="1508125"/>
            <a:ext cx="0" cy="33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629400" y="1499870"/>
            <a:ext cx="0" cy="34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2"/>
          </p:cNvCxnSpPr>
          <p:nvPr/>
        </p:nvCxnSpPr>
        <p:spPr>
          <a:xfrm flipH="1">
            <a:off x="4418012" y="1287305"/>
            <a:ext cx="1588" cy="22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" idx="1"/>
          </p:cNvCxnSpPr>
          <p:nvPr/>
        </p:nvCxnSpPr>
        <p:spPr>
          <a:xfrm>
            <a:off x="3200400" y="1977232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1" idx="1"/>
          </p:cNvCxnSpPr>
          <p:nvPr/>
        </p:nvCxnSpPr>
        <p:spPr>
          <a:xfrm>
            <a:off x="5181600" y="1977232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57350"/>
            <a:ext cx="617060" cy="61706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4419600" y="1491616"/>
            <a:ext cx="0" cy="34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7" name="Straight Arrow Connector 4096"/>
          <p:cNvCxnSpPr>
            <a:stCxn id="11" idx="3"/>
            <a:endCxn id="39" idx="1"/>
          </p:cNvCxnSpPr>
          <p:nvPr/>
        </p:nvCxnSpPr>
        <p:spPr>
          <a:xfrm flipV="1">
            <a:off x="7238998" y="1965880"/>
            <a:ext cx="533402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9" name="Rectangle 4098"/>
          <p:cNvSpPr/>
          <p:nvPr/>
        </p:nvSpPr>
        <p:spPr>
          <a:xfrm>
            <a:off x="4724400" y="819151"/>
            <a:ext cx="1066800" cy="203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US" dirty="0"/>
          </a:p>
        </p:txBody>
      </p:sp>
      <p:pic>
        <p:nvPicPr>
          <p:cNvPr id="4104" name="Picture 4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4" y="2720975"/>
            <a:ext cx="612775" cy="61277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4381500" y="2419350"/>
            <a:ext cx="3733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8" name="Straight Arrow Connector 4117"/>
          <p:cNvCxnSpPr>
            <a:endCxn id="39" idx="2"/>
          </p:cNvCxnSpPr>
          <p:nvPr/>
        </p:nvCxnSpPr>
        <p:spPr>
          <a:xfrm flipV="1">
            <a:off x="8080930" y="2274410"/>
            <a:ext cx="0" cy="14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143000" y="3022442"/>
            <a:ext cx="2971800" cy="6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5" name="TextBox 4124"/>
          <p:cNvSpPr txBox="1"/>
          <p:nvPr/>
        </p:nvSpPr>
        <p:spPr>
          <a:xfrm>
            <a:off x="2400303" y="2817814"/>
            <a:ext cx="144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login</a:t>
            </a:r>
            <a:endParaRPr lang="en-US" sz="1200" dirty="0"/>
          </a:p>
        </p:txBody>
      </p:sp>
      <p:sp>
        <p:nvSpPr>
          <p:cNvPr id="98" name="Rectangle 97"/>
          <p:cNvSpPr/>
          <p:nvPr/>
        </p:nvSpPr>
        <p:spPr>
          <a:xfrm>
            <a:off x="457199" y="3744913"/>
            <a:ext cx="1904997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OTP Verification</a:t>
            </a:r>
            <a:endParaRPr lang="en-US" dirty="0"/>
          </a:p>
        </p:txBody>
      </p:sp>
      <p:cxnSp>
        <p:nvCxnSpPr>
          <p:cNvPr id="4129" name="Straight Arrow Connector 4128"/>
          <p:cNvCxnSpPr/>
          <p:nvPr/>
        </p:nvCxnSpPr>
        <p:spPr>
          <a:xfrm>
            <a:off x="1143000" y="3022442"/>
            <a:ext cx="0" cy="72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2590800" y="3744913"/>
            <a:ext cx="18288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 purchase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4572000" y="3744913"/>
            <a:ext cx="18288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Face Recognition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6858000" y="3744913"/>
            <a:ext cx="160020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Payment</a:t>
            </a:r>
            <a:endParaRPr lang="en-US" dirty="0"/>
          </a:p>
        </p:txBody>
      </p:sp>
      <p:cxnSp>
        <p:nvCxnSpPr>
          <p:cNvPr id="4135" name="Straight Arrow Connector 4134"/>
          <p:cNvCxnSpPr>
            <a:stCxn id="98" idx="3"/>
            <a:endCxn id="102" idx="1"/>
          </p:cNvCxnSpPr>
          <p:nvPr/>
        </p:nvCxnSpPr>
        <p:spPr>
          <a:xfrm>
            <a:off x="2362196" y="3882232"/>
            <a:ext cx="228604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7" name="Straight Arrow Connector 4136"/>
          <p:cNvCxnSpPr>
            <a:stCxn id="102" idx="3"/>
            <a:endCxn id="103" idx="1"/>
          </p:cNvCxnSpPr>
          <p:nvPr/>
        </p:nvCxnSpPr>
        <p:spPr>
          <a:xfrm>
            <a:off x="4419600" y="3882232"/>
            <a:ext cx="152400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9" name="Straight Arrow Connector 4138"/>
          <p:cNvCxnSpPr>
            <a:stCxn id="103" idx="3"/>
            <a:endCxn id="104" idx="1"/>
          </p:cNvCxnSpPr>
          <p:nvPr/>
        </p:nvCxnSpPr>
        <p:spPr>
          <a:xfrm>
            <a:off x="6400800" y="388223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6934199" y="2817814"/>
            <a:ext cx="1905000" cy="43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Grassmann</a:t>
            </a:r>
            <a:r>
              <a:rPr lang="en-US" sz="1200" dirty="0"/>
              <a:t> algorithm to compare the face data</a:t>
            </a:r>
            <a:endParaRPr lang="en-US" sz="1200" dirty="0"/>
          </a:p>
        </p:txBody>
      </p:sp>
      <p:cxnSp>
        <p:nvCxnSpPr>
          <p:cNvPr id="4147" name="Straight Arrow Connector 4146"/>
          <p:cNvCxnSpPr>
            <a:stCxn id="120" idx="1"/>
          </p:cNvCxnSpPr>
          <p:nvPr/>
        </p:nvCxnSpPr>
        <p:spPr>
          <a:xfrm flipH="1" flipV="1">
            <a:off x="6553199" y="3022921"/>
            <a:ext cx="381000" cy="1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9" name="Straight Arrow Connector 4148"/>
          <p:cNvCxnSpPr/>
          <p:nvPr/>
        </p:nvCxnSpPr>
        <p:spPr>
          <a:xfrm>
            <a:off x="6553200" y="3022442"/>
            <a:ext cx="0" cy="86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13604" y="2747646"/>
            <a:ext cx="761999" cy="2381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4104" idx="0"/>
          </p:cNvCxnSpPr>
          <p:nvPr/>
        </p:nvCxnSpPr>
        <p:spPr>
          <a:xfrm flipH="1" flipV="1">
            <a:off x="4418011" y="2419350"/>
            <a:ext cx="1" cy="30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77644" y="2199186"/>
            <a:ext cx="230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dk1"/>
                </a:solidFill>
                <a:latin typeface="+mn-lt"/>
                <a:cs typeface="+mn-cs"/>
              </a:rPr>
              <a:t>Register user detail with face</a:t>
            </a:r>
            <a:endParaRPr lang="en-US" sz="1200" dirty="0">
              <a:solidFill>
                <a:schemeClr val="dk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WhatsApp Image 2025-05-20 at 16.51.04_be675c57.jp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815202"/>
            <a:ext cx="7772400" cy="3779024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5525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payment systems verify transactions using OTP only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OTP-based authentication is vulnerable to cyber attacks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biometric verification to confirm user identity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 transactions are detected only after they occur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fraud prevention measures in existing e-commerce platforms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612775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21715"/>
            <a:ext cx="8229600" cy="3657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OTP verification with Face Recognition for authentication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to analyze and verify facial features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only the rightful owner can complete transactions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secure and reliable fraud prevention system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Strengthens payment security with multi-factor authentication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B6847E-5A8F-464B-8936-081A9CCE9B04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767263"/>
            <a:ext cx="7010400" cy="2746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6/03/2025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 descr="Log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371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16348</Words>
  <Application>WPS Presentation</Application>
  <PresentationFormat>On-screen Show (16:9)</PresentationFormat>
  <Paragraphs>532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Office Theme</vt:lpstr>
      <vt:lpstr>DEPARTMENT OF COMPUTER SCIENCE AND ENGINEERING  UG PROJECT REVIEW II Semester VIII Batch No:09  REAL TIME CREDIT CARD FRAUD DETECTION    Domain: Cybersecurity</vt:lpstr>
      <vt:lpstr>INTRODUCTION</vt:lpstr>
      <vt:lpstr>PROBLEM STATEMENT</vt:lpstr>
      <vt:lpstr>OBJECTIVES</vt:lpstr>
      <vt:lpstr>ABSTRACT</vt:lpstr>
      <vt:lpstr>OVERALL ARCHITECTURE</vt:lpstr>
      <vt:lpstr>OVERALL ARCHITECTURE</vt:lpstr>
      <vt:lpstr>EXISTING SYSTEM </vt:lpstr>
      <vt:lpstr>PROPOSED SYSTEM</vt:lpstr>
      <vt:lpstr>TOOLS DESCRIPTION </vt:lpstr>
      <vt:lpstr>ALGORITHM AND METHOD DESCRIPTION</vt:lpstr>
      <vt:lpstr>PowerPoint 演示文稿</vt:lpstr>
      <vt:lpstr>ALGORITHM AND METHOD DESCRIPTION</vt:lpstr>
      <vt:lpstr>PowerPoint 演示文稿</vt:lpstr>
      <vt:lpstr>ALGORITHM AND METHOD DESCRIPTION</vt:lpstr>
      <vt:lpstr>ALGORITHM AND METHOD DESCRIPTION</vt:lpstr>
      <vt:lpstr>ALGORITHM AND METHOD DESCRIPTION</vt:lpstr>
      <vt:lpstr>ALGORITHM AND METHOD DESCRIPTION</vt:lpstr>
      <vt:lpstr>PowerPoint 演示文稿</vt:lpstr>
      <vt:lpstr>ALGORITHM AND METHOD DESCRIPTION</vt:lpstr>
      <vt:lpstr>ALGORITHM AND METHOD DESCRIPTION</vt:lpstr>
      <vt:lpstr>PowerPoint 演示文稿</vt:lpstr>
      <vt:lpstr>ALGORITHM AND METHOD DESCRIPTION</vt:lpstr>
      <vt:lpstr>LIST OF MODULES</vt:lpstr>
      <vt:lpstr>MODULE DESCRIPTION</vt:lpstr>
      <vt:lpstr>MODULE DESCRIPTION</vt:lpstr>
      <vt:lpstr>MODULE DESCRIPTION</vt:lpstr>
      <vt:lpstr>SCREENSHOTS</vt:lpstr>
      <vt:lpstr>SCREENSHOTS </vt:lpstr>
      <vt:lpstr>SCREENSHOTS </vt:lpstr>
      <vt:lpstr>SCREENSHOTS </vt:lpstr>
      <vt:lpstr>SCREENSHOTS </vt:lpstr>
      <vt:lpstr>SCREENSHOTS</vt:lpstr>
      <vt:lpstr>SCREENSHOTS</vt:lpstr>
      <vt:lpstr>SCREENSHOTS</vt:lpstr>
      <vt:lpstr>SCREENSHOTS</vt:lpstr>
      <vt:lpstr>SCREENSHOTS</vt:lpstr>
      <vt:lpstr>LIST OF REFERENCES </vt:lpstr>
      <vt:lpstr>LIST OF REFERENCES </vt:lpstr>
      <vt:lpstr>LIST OF REFERENCES </vt:lpstr>
      <vt:lpstr>LIST OF 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SCIENCE AND ENGINEERING  UG PROJECT REVIEW I  TITLE: Domain:</dc:title>
  <dc:creator>ADMISSION8</dc:creator>
  <cp:lastModifiedBy>venkatesan mahavai</cp:lastModifiedBy>
  <cp:revision>388</cp:revision>
  <dcterms:created xsi:type="dcterms:W3CDTF">2010-12-31T19:20:00Z</dcterms:created>
  <dcterms:modified xsi:type="dcterms:W3CDTF">2025-06-02T13:26:28Z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EB319F075DB44AE88C0025624E198B39_12</vt:lpwstr>
  </property>
  <property fmtid="{D5CDD505-2E9C-101B-9397-08002B2CF9AE}" pid="3" name="KSOProductBuildVer">
    <vt:lpwstr>2057-12.2.0.21183</vt:lpwstr>
  </property>
</Properties>
</file>